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5BBF0-1568-4155-AA5F-980E9B1BBBE0}" type="datetimeFigureOut">
              <a:rPr lang="en-US" smtClean="0"/>
              <a:t>2/20/2019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1BE2EE-6406-4D11-9860-2E13DA32B2CA}" type="slidenum">
              <a:rPr lang="en-US" smtClean="0"/>
              <a:t>‹#›</a:t>
            </a:fld>
            <a:endParaRPr lang="en-US" dirty="0"/>
          </a:p>
        </p:txBody>
      </p:sp>
    </p:spTree>
    <p:extLst>
      <p:ext uri="{BB962C8B-B14F-4D97-AF65-F5344CB8AC3E}">
        <p14:creationId xmlns:p14="http://schemas.microsoft.com/office/powerpoint/2010/main" val="3252544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Beyond the text of the Old</a:t>
            </a:r>
            <a:r>
              <a:rPr lang="en-US" baseline="0" dirty="0" smtClean="0"/>
              <a:t> and New Testament (written in Hebrew and Greek, with a little Aramaic thrown in) Archaeology gives us the only source of additional information about the Bible and its history and culture.  You simply dig up the past to try and understand the various cultures of the peoples who inhabited a site over centuries.  Because you destroy your evidence as you slowly dig through each level, it is paramount to document each level with photos, drawings and lots of notes.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a:t>
            </a:fld>
            <a:endParaRPr lang="en-US" dirty="0"/>
          </a:p>
        </p:txBody>
      </p:sp>
    </p:spTree>
    <p:extLst>
      <p:ext uri="{BB962C8B-B14F-4D97-AF65-F5344CB8AC3E}">
        <p14:creationId xmlns:p14="http://schemas.microsoft.com/office/powerpoint/2010/main" val="2576104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most ancient cities were surrounded by a</a:t>
            </a:r>
            <a:r>
              <a:rPr lang="en-US" baseline="0" dirty="0" smtClean="0"/>
              <a:t> large outer wall, every time the city was destroyed by war or an earthquake and abandoned, many of their physical materials were left behind and then another people with another culture would take over the site and build their city on top of those ruins, using some of the material from the former site and adding new buildings and materials.  Then the process starts over after that city is destroyed and abandoned and another civilization builds the next level of that site.  After centuries of this process you get an artificial hill called a “Tel” in the Middle East (like Tel Aviv).  Tels are large mounds of centuries of ruins of many different civilizations over many different eras.  Biblical archaeology is simply excavating these tells (as well as tombs and other structures near by) to try and discover what you can about the history, politics, religion and way of life of the various cultures who have lived there.  </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a:t>
            </a:fld>
            <a:endParaRPr lang="en-US" dirty="0"/>
          </a:p>
        </p:txBody>
      </p:sp>
    </p:spTree>
    <p:extLst>
      <p:ext uri="{BB962C8B-B14F-4D97-AF65-F5344CB8AC3E}">
        <p14:creationId xmlns:p14="http://schemas.microsoft.com/office/powerpoint/2010/main" val="291291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Dr. Peffer, spent the summer of 1984 helping</a:t>
            </a:r>
            <a:r>
              <a:rPr lang="en-US" baseline="0" dirty="0" smtClean="0"/>
              <a:t> excavate an archaeological site in the country of Jordan.  This is not the tel I worked on, but another one in Jordan and is a great example of what a tel looks like.</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4</a:t>
            </a:fld>
            <a:endParaRPr lang="en-US" dirty="0"/>
          </a:p>
        </p:txBody>
      </p:sp>
    </p:spTree>
    <p:extLst>
      <p:ext uri="{BB962C8B-B14F-4D97-AF65-F5344CB8AC3E}">
        <p14:creationId xmlns:p14="http://schemas.microsoft.com/office/powerpoint/2010/main" val="1309105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Tel Abila,</a:t>
            </a:r>
            <a:r>
              <a:rPr lang="en-US" baseline="0" dirty="0" smtClean="0"/>
              <a:t> one of the Decapolis cities mentioned in the Bible, that I worked on.  You can see the remnants of a Roman road leading up to the tel.  </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5</a:t>
            </a:fld>
            <a:endParaRPr lang="en-US" dirty="0"/>
          </a:p>
        </p:txBody>
      </p:sp>
    </p:spTree>
    <p:extLst>
      <p:ext uri="{BB962C8B-B14F-4D97-AF65-F5344CB8AC3E}">
        <p14:creationId xmlns:p14="http://schemas.microsoft.com/office/powerpoint/2010/main" val="2468201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view of Tel</a:t>
            </a:r>
            <a:r>
              <a:rPr lang="en-US" baseline="0" dirty="0" smtClean="0"/>
              <a:t> Abila, 1984.  You can see a couple of tents on the right.  This is where a couple of Palestinian men stayed at night to guard our site from thieves.  We also had a man guarding the tombs area, the most common sites for antiquity thieves.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6</a:t>
            </a:fld>
            <a:endParaRPr lang="en-US" dirty="0"/>
          </a:p>
        </p:txBody>
      </p:sp>
    </p:spTree>
    <p:extLst>
      <p:ext uri="{BB962C8B-B14F-4D97-AF65-F5344CB8AC3E}">
        <p14:creationId xmlns:p14="http://schemas.microsoft.com/office/powerpoint/2010/main" val="980991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view of Tel</a:t>
            </a:r>
            <a:r>
              <a:rPr lang="en-US" baseline="0" dirty="0" smtClean="0"/>
              <a:t> Abila, to the left, and to the right you can still see the shape of the ancient amphitheater of Abila, where very few of the stones for the seats and stage remain.</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7</a:t>
            </a:fld>
            <a:endParaRPr lang="en-US" dirty="0"/>
          </a:p>
        </p:txBody>
      </p:sp>
    </p:spTree>
    <p:extLst>
      <p:ext uri="{BB962C8B-B14F-4D97-AF65-F5344CB8AC3E}">
        <p14:creationId xmlns:p14="http://schemas.microsoft.com/office/powerpoint/2010/main" val="3387625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far the most used way of excavating a</a:t>
            </a:r>
            <a:r>
              <a:rPr lang="en-US" baseline="0" dirty="0" smtClean="0"/>
              <a:t> site is by the 3</a:t>
            </a:r>
            <a:r>
              <a:rPr lang="en-US" baseline="30000" dirty="0" smtClean="0"/>
              <a:t>rd</a:t>
            </a:r>
            <a:r>
              <a:rPr lang="en-US" baseline="0" dirty="0" smtClean="0"/>
              <a:t> option above – A stratified excavation.  You simply divide the very top level into several 10 x 10 meter squares, marking them off with lines of string, and someone in each square uses a hand-held pick in one hand and a trowel (like for smoothing cement) in the other, and slowly and carefully breaks up the soil, looking for objects, like pottery, coins etc.  You bag everything you find and label each bag by the level you are at and the date, and then you remove the soil to  dumping area, one bucket at a time, where it is usually sifted through to look for small animal bones, fossils and other objects.  You slowly excavate this way one level at a time and document everything as you go.  Most all sites have a photographer who comes around to all the areas and documents things every day with photos.  The other two ways of excavating are not used very frequently.  Sometimes an the head archaeologist wants to get a quick view of what various cultures and time periods are at the site, so he/she will do a sounding, digging a much smaller area much more quickly straight down to see what is there.  A stepped trench starts at the bottom and outside of a tel and moves up and in to try and get a view of what is there. </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8</a:t>
            </a:fld>
            <a:endParaRPr lang="en-US" dirty="0"/>
          </a:p>
        </p:txBody>
      </p:sp>
    </p:spTree>
    <p:extLst>
      <p:ext uri="{BB962C8B-B14F-4D97-AF65-F5344CB8AC3E}">
        <p14:creationId xmlns:p14="http://schemas.microsoft.com/office/powerpoint/2010/main" val="3335798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a:t>
            </a:r>
            <a:r>
              <a:rPr lang="en-US" baseline="0" dirty="0" smtClean="0"/>
              <a:t> shows you the 3 different types of excavation.</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9</a:t>
            </a:fld>
            <a:endParaRPr lang="en-US" dirty="0"/>
          </a:p>
        </p:txBody>
      </p:sp>
    </p:spTree>
    <p:extLst>
      <p:ext uri="{BB962C8B-B14F-4D97-AF65-F5344CB8AC3E}">
        <p14:creationId xmlns:p14="http://schemas.microsoft.com/office/powerpoint/2010/main" val="1998191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most valuable thing to find is something with writing on it, because then you can find out more about who the people were at that site at that time, and something about their history, religion, politics and culture.  Writing has been found on many different mediums in the Middle East, because paper was not in used until a form of paper, papyrus, was developed in Egypt from the papyrus reeds.  In ancient times people wrote on clay tablets when it was wet and then it dried out and saved the writing.  Sometimes people chiseled writing on stone, like monuments; sometimes on animal skins, called parchment; and eventually on papyrus scrolls.  We will see examples of these in the next slides.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10</a:t>
            </a:fld>
            <a:endParaRPr lang="en-US" dirty="0"/>
          </a:p>
        </p:txBody>
      </p:sp>
    </p:spTree>
    <p:extLst>
      <p:ext uri="{BB962C8B-B14F-4D97-AF65-F5344CB8AC3E}">
        <p14:creationId xmlns:p14="http://schemas.microsoft.com/office/powerpoint/2010/main" val="3971086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writing in cuneiform</a:t>
            </a:r>
            <a:r>
              <a:rPr lang="en-US" baseline="0" dirty="0" smtClean="0"/>
              <a:t> (clay tablets).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11</a:t>
            </a:fld>
            <a:endParaRPr lang="en-US" dirty="0"/>
          </a:p>
        </p:txBody>
      </p:sp>
    </p:spTree>
    <p:extLst>
      <p:ext uri="{BB962C8B-B14F-4D97-AF65-F5344CB8AC3E}">
        <p14:creationId xmlns:p14="http://schemas.microsoft.com/office/powerpoint/2010/main" val="2563215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Cuneiform tablet.</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12</a:t>
            </a:fld>
            <a:endParaRPr lang="en-US" dirty="0"/>
          </a:p>
        </p:txBody>
      </p:sp>
    </p:spTree>
    <p:extLst>
      <p:ext uri="{BB962C8B-B14F-4D97-AF65-F5344CB8AC3E}">
        <p14:creationId xmlns:p14="http://schemas.microsoft.com/office/powerpoint/2010/main" val="3291008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Papyrus</a:t>
            </a:r>
            <a:r>
              <a:rPr lang="en-US" baseline="0" dirty="0" smtClean="0"/>
              <a:t> reeds growing near the Nile River on the left, a piece of papyrus paper with Greek writing on the right.</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13</a:t>
            </a:fld>
            <a:endParaRPr lang="en-US" dirty="0"/>
          </a:p>
        </p:txBody>
      </p:sp>
    </p:spTree>
    <p:extLst>
      <p:ext uri="{BB962C8B-B14F-4D97-AF65-F5344CB8AC3E}">
        <p14:creationId xmlns:p14="http://schemas.microsoft.com/office/powerpoint/2010/main" val="1133986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parchment or animal skins.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14</a:t>
            </a:fld>
            <a:endParaRPr lang="en-US" dirty="0"/>
          </a:p>
        </p:txBody>
      </p:sp>
    </p:spTree>
    <p:extLst>
      <p:ext uri="{BB962C8B-B14F-4D97-AF65-F5344CB8AC3E}">
        <p14:creationId xmlns:p14="http://schemas.microsoft.com/office/powerpoint/2010/main" val="2265784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also find various physical items during archaeology, like tools,</a:t>
            </a:r>
            <a:r>
              <a:rPr lang="en-US" baseline="0" dirty="0" smtClean="0"/>
              <a:t> statues, cooking vessels and equipment, jewelry, glass bottles, and lots of oil lamps.  You can do chemical and mineralogical analyses of physical items to figure out where they came from.  Was the item made locally from clay in the area?  Was it imported?  This can tell you about trade and commerce as well as styles of the time, as well as day to day life.</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15</a:t>
            </a:fld>
            <a:endParaRPr lang="en-US" dirty="0"/>
          </a:p>
        </p:txBody>
      </p:sp>
    </p:spTree>
    <p:extLst>
      <p:ext uri="{BB962C8B-B14F-4D97-AF65-F5344CB8AC3E}">
        <p14:creationId xmlns:p14="http://schemas.microsoft.com/office/powerpoint/2010/main" val="3459365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left are the various “busts” found by our tomb crew in the Tel Abila dig in 1984.  The tombs, especially undisturbed ones, are where you have the best chance of finding intact physical items, as people buried their dead with oil lamps, glass bottles of perfume, gold jewelry and other items.  Many ancient cultures depicted their dead by drawing or carving a face into stone and placing the busts in the grave with their loved ones.  To be honest, I have never heard a good explanation as to why this was done.  On the right is an example of the many oil lamps we found.  This one is a typical Byzantine era oil lamp (the first 3 centuries A.D.).  You put the olive oil in the hole in the center and the wick comes out of the small hole at the end.</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16</a:t>
            </a:fld>
            <a:endParaRPr lang="en-US" dirty="0"/>
          </a:p>
        </p:txBody>
      </p:sp>
    </p:spTree>
    <p:extLst>
      <p:ext uri="{BB962C8B-B14F-4D97-AF65-F5344CB8AC3E}">
        <p14:creationId xmlns:p14="http://schemas.microsoft.com/office/powerpoint/2010/main" val="1334686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oil lamps.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17</a:t>
            </a:fld>
            <a:endParaRPr lang="en-US" dirty="0"/>
          </a:p>
        </p:txBody>
      </p:sp>
    </p:spTree>
    <p:extLst>
      <p:ext uri="{BB962C8B-B14F-4D97-AF65-F5344CB8AC3E}">
        <p14:creationId xmlns:p14="http://schemas.microsoft.com/office/powerpoint/2010/main" val="89311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Pottery, most commonly “pot sherds” (the broken pieces of pottery that are everywhere in the Middle East), is the most important item for dating an</a:t>
            </a:r>
            <a:r>
              <a:rPr lang="en-US" baseline="0" dirty="0" smtClean="0"/>
              <a:t> archaeological level in Ancient Near Eastern studies.  Reading the pottery is considered accurate to + or – 50 years.  This is because pottery follows the laws of fashion.  Just as today you can tell certain styles of cars or dress and help to date a photo, so you can date a level on a tel by what pottery pieces are found in that area.  When I was doing archaeology in Jordan, one of my duties everyday, was to show up in the afternoon to my “pottery reading” in camp.  When my bag of pottery was up for review for that day’s excavating, the pottery experts dumped the pot sherds on a table and quickly looked through the pieces and would read the style and say, “Byzantine” or “Hellenistic” or “Roman” or “Iron Age 2” etc.  And I would write down in my notes what time period my level was at, related to the pottery.  Eventually, as you move down the tel, the pottery starts to change and you then know you are in a different historical era and time period.</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19</a:t>
            </a:fld>
            <a:endParaRPr lang="en-US" dirty="0"/>
          </a:p>
        </p:txBody>
      </p:sp>
    </p:spTree>
    <p:extLst>
      <p:ext uri="{BB962C8B-B14F-4D97-AF65-F5344CB8AC3E}">
        <p14:creationId xmlns:p14="http://schemas.microsoft.com/office/powerpoint/2010/main" val="1385195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not sure what era the pot</a:t>
            </a:r>
            <a:r>
              <a:rPr lang="en-US" baseline="0" dirty="0" smtClean="0"/>
              <a:t> sherds are from on the left (it may be Hellenistic/Greek)  but on the right those are definitely pieces from the Roman period (classic Roman terra cotta pottery).</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20</a:t>
            </a:fld>
            <a:endParaRPr lang="en-US" dirty="0"/>
          </a:p>
        </p:txBody>
      </p:sp>
    </p:spTree>
    <p:extLst>
      <p:ext uri="{BB962C8B-B14F-4D97-AF65-F5344CB8AC3E}">
        <p14:creationId xmlns:p14="http://schemas.microsoft.com/office/powerpoint/2010/main" val="2346456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a:t>
            </a:r>
            <a:r>
              <a:rPr lang="en-US" baseline="0" dirty="0" smtClean="0"/>
              <a:t> of Hellenistic era pottery.</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21</a:t>
            </a:fld>
            <a:endParaRPr lang="en-US" dirty="0"/>
          </a:p>
        </p:txBody>
      </p:sp>
    </p:spTree>
    <p:extLst>
      <p:ext uri="{BB962C8B-B14F-4D97-AF65-F5344CB8AC3E}">
        <p14:creationId xmlns:p14="http://schemas.microsoft.com/office/powerpoint/2010/main" val="3884507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older the pottery is, the less ornate</a:t>
            </a:r>
            <a:r>
              <a:rPr lang="en-US" baseline="0" dirty="0" smtClean="0"/>
              <a:t> it is.  These vessels, I believe, are from the Iron age.</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22</a:t>
            </a:fld>
            <a:endParaRPr lang="en-US" dirty="0"/>
          </a:p>
        </p:txBody>
      </p:sp>
    </p:spTree>
    <p:extLst>
      <p:ext uri="{BB962C8B-B14F-4D97-AF65-F5344CB8AC3E}">
        <p14:creationId xmlns:p14="http://schemas.microsoft.com/office/powerpoint/2010/main" val="4250187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Ancient pottery from a site in Jericho.  I believe</a:t>
            </a:r>
            <a:r>
              <a:rPr lang="en-US" baseline="0" dirty="0" smtClean="0"/>
              <a:t> these are from the Early or Middle Bronze age.</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24</a:t>
            </a:fld>
            <a:endParaRPr lang="en-US" dirty="0"/>
          </a:p>
        </p:txBody>
      </p:sp>
    </p:spTree>
    <p:extLst>
      <p:ext uri="{BB962C8B-B14F-4D97-AF65-F5344CB8AC3E}">
        <p14:creationId xmlns:p14="http://schemas.microsoft.com/office/powerpoint/2010/main" val="3029787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also tell a lot</a:t>
            </a:r>
            <a:r>
              <a:rPr lang="en-US" baseline="0" dirty="0" smtClean="0"/>
              <a:t> about a site from its building remains.  How was the society structured?  Was their religion important?  How did they live, work, cook, recreate, etc.</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27</a:t>
            </a:fld>
            <a:endParaRPr lang="en-US" dirty="0"/>
          </a:p>
        </p:txBody>
      </p:sp>
    </p:spTree>
    <p:extLst>
      <p:ext uri="{BB962C8B-B14F-4D97-AF65-F5344CB8AC3E}">
        <p14:creationId xmlns:p14="http://schemas.microsoft.com/office/powerpoint/2010/main" val="1228473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see the classic way of doing a stratified excavation, 10 x 10 meter squares,</a:t>
            </a:r>
            <a:r>
              <a:rPr lang="en-US" baseline="0" dirty="0" smtClean="0"/>
              <a:t> kneeling in the dirt, slowly moving through the soil to see what is there.</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28</a:t>
            </a:fld>
            <a:endParaRPr lang="en-US" dirty="0"/>
          </a:p>
        </p:txBody>
      </p:sp>
    </p:spTree>
    <p:extLst>
      <p:ext uri="{BB962C8B-B14F-4D97-AF65-F5344CB8AC3E}">
        <p14:creationId xmlns:p14="http://schemas.microsoft.com/office/powerpoint/2010/main" val="1628371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Parts of walls in the main tel</a:t>
            </a:r>
            <a:r>
              <a:rPr lang="en-US" baseline="0" dirty="0" smtClean="0"/>
              <a:t> of Tel Abila, 1984.</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29</a:t>
            </a:fld>
            <a:endParaRPr lang="en-US" dirty="0"/>
          </a:p>
        </p:txBody>
      </p:sp>
    </p:spTree>
    <p:extLst>
      <p:ext uri="{BB962C8B-B14F-4D97-AF65-F5344CB8AC3E}">
        <p14:creationId xmlns:p14="http://schemas.microsoft.com/office/powerpoint/2010/main" val="2573364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the apse of a 1</a:t>
            </a:r>
            <a:r>
              <a:rPr lang="en-US" baseline="30000" dirty="0" smtClean="0"/>
              <a:t>st</a:t>
            </a:r>
            <a:r>
              <a:rPr lang="en-US" dirty="0" smtClean="0"/>
              <a:t> century church (Basilica) at the main tel of Tel Abila, 1984.</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30</a:t>
            </a:fld>
            <a:endParaRPr lang="en-US" dirty="0"/>
          </a:p>
        </p:txBody>
      </p:sp>
    </p:spTree>
    <p:extLst>
      <p:ext uri="{BB962C8B-B14F-4D97-AF65-F5344CB8AC3E}">
        <p14:creationId xmlns:p14="http://schemas.microsoft.com/office/powerpoint/2010/main" val="2794859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ruins of the Jerash site</a:t>
            </a:r>
            <a:r>
              <a:rPr lang="en-US" baseline="0" dirty="0" smtClean="0"/>
              <a:t> in Jordan that I visited in 1984.</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31</a:t>
            </a:fld>
            <a:endParaRPr lang="en-US" dirty="0"/>
          </a:p>
        </p:txBody>
      </p:sp>
    </p:spTree>
    <p:extLst>
      <p:ext uri="{BB962C8B-B14F-4D97-AF65-F5344CB8AC3E}">
        <p14:creationId xmlns:p14="http://schemas.microsoft.com/office/powerpoint/2010/main" val="3359555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Jerash</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32</a:t>
            </a:fld>
            <a:endParaRPr lang="en-US" dirty="0"/>
          </a:p>
        </p:txBody>
      </p:sp>
    </p:spTree>
    <p:extLst>
      <p:ext uri="{BB962C8B-B14F-4D97-AF65-F5344CB8AC3E}">
        <p14:creationId xmlns:p14="http://schemas.microsoft.com/office/powerpoint/2010/main" val="4235399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outer wall exposed at Tel Abila, where I excavated</a:t>
            </a:r>
            <a:r>
              <a:rPr lang="en-US" baseline="0" dirty="0" smtClean="0"/>
              <a:t> in 1984.</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33</a:t>
            </a:fld>
            <a:endParaRPr lang="en-US" dirty="0"/>
          </a:p>
        </p:txBody>
      </p:sp>
    </p:spTree>
    <p:extLst>
      <p:ext uri="{BB962C8B-B14F-4D97-AF65-F5344CB8AC3E}">
        <p14:creationId xmlns:p14="http://schemas.microsoft.com/office/powerpoint/2010/main" val="2386007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a tomb entrance in the Middle East.</a:t>
            </a:r>
            <a:r>
              <a:rPr lang="en-US" baseline="0" dirty="0" smtClean="0"/>
              <a:t>  All of the entrances are initially buried under centuries of soil, but when you find them, you slowly remove all of the soil and enter the tombs for excavation.  We had a paleontologist as part of our crew to study the skeletal remains.</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34</a:t>
            </a:fld>
            <a:endParaRPr lang="en-US" dirty="0"/>
          </a:p>
        </p:txBody>
      </p:sp>
    </p:spTree>
    <p:extLst>
      <p:ext uri="{BB962C8B-B14F-4D97-AF65-F5344CB8AC3E}">
        <p14:creationId xmlns:p14="http://schemas.microsoft.com/office/powerpoint/2010/main" val="40756473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classic tomb</a:t>
            </a:r>
            <a:r>
              <a:rPr lang="en-US" baseline="0" dirty="0" smtClean="0"/>
              <a:t> in the Ancient Near East.  Families or clans would dig out a cave and place their dead in side rooms dug out  in the cave, or in sarcophagi (if they were wealthy), or just on a stone slab.  After each burial, since the buried many people in one tomb, they often sealed it off with a cut stone, like you see here, and like is documented at Jesus’ tomb.</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35</a:t>
            </a:fld>
            <a:endParaRPr lang="en-US" dirty="0"/>
          </a:p>
        </p:txBody>
      </p:sp>
    </p:spTree>
    <p:extLst>
      <p:ext uri="{BB962C8B-B14F-4D97-AF65-F5344CB8AC3E}">
        <p14:creationId xmlns:p14="http://schemas.microsoft.com/office/powerpoint/2010/main" val="2011954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Beautiful</a:t>
            </a:r>
            <a:r>
              <a:rPr lang="en-US" baseline="0" dirty="0" smtClean="0"/>
              <a:t> cut, colored stones that were part of the floor of the area I was excavating away from the main tel, on a secondary site close by.  We were the first people to ever excavate the area, which was around many columns that had fallen centuries ago because of an earthquake.  The structure we were working on was probably an 1</a:t>
            </a:r>
            <a:r>
              <a:rPr lang="en-US" baseline="30000" dirty="0" smtClean="0"/>
              <a:t>st</a:t>
            </a:r>
            <a:r>
              <a:rPr lang="en-US" baseline="0" dirty="0" smtClean="0"/>
              <a:t> century Christian church.</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36</a:t>
            </a:fld>
            <a:endParaRPr lang="en-US" dirty="0"/>
          </a:p>
        </p:txBody>
      </p:sp>
    </p:spTree>
    <p:extLst>
      <p:ext uri="{BB962C8B-B14F-4D97-AF65-F5344CB8AC3E}">
        <p14:creationId xmlns:p14="http://schemas.microsoft.com/office/powerpoint/2010/main" val="3643683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beautiful mosaic floor that my crew visited at some ancient site somewhere in the desert on a road going toward Iraq.  You can see Greek writing.</a:t>
            </a:r>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37</a:t>
            </a:fld>
            <a:endParaRPr lang="en-US" dirty="0"/>
          </a:p>
        </p:txBody>
      </p:sp>
    </p:spTree>
    <p:extLst>
      <p:ext uri="{BB962C8B-B14F-4D97-AF65-F5344CB8AC3E}">
        <p14:creationId xmlns:p14="http://schemas.microsoft.com/office/powerpoint/2010/main" val="17877725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40</a:t>
            </a:fld>
            <a:endParaRPr lang="en-US" dirty="0"/>
          </a:p>
        </p:txBody>
      </p:sp>
    </p:spTree>
    <p:extLst>
      <p:ext uri="{BB962C8B-B14F-4D97-AF65-F5344CB8AC3E}">
        <p14:creationId xmlns:p14="http://schemas.microsoft.com/office/powerpoint/2010/main" val="3307000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BE2EE-6406-4D11-9860-2E13DA32B2CA}" type="slidenum">
              <a:rPr lang="en-US" smtClean="0"/>
              <a:t>42</a:t>
            </a:fld>
            <a:endParaRPr lang="en-US" dirty="0"/>
          </a:p>
        </p:txBody>
      </p:sp>
    </p:spTree>
    <p:extLst>
      <p:ext uri="{BB962C8B-B14F-4D97-AF65-F5344CB8AC3E}">
        <p14:creationId xmlns:p14="http://schemas.microsoft.com/office/powerpoint/2010/main" val="16415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150691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350200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16925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3123537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1926543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1745335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3231639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2007798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2041345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52406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1394216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E5470B2-9C2A-4DE8-A651-FFABAC5E0BA5}" type="datetimeFigureOut">
              <a:rPr lang="en-US" smtClean="0"/>
              <a:pPr/>
              <a:t>2/20/2019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84C409F-C4EC-4D0B-92B4-CDD7D624CBF7}" type="slidenum">
              <a:rPr lang="en-US" smtClean="0"/>
              <a:pPr/>
              <a:t>‹#›</a:t>
            </a:fld>
            <a:endParaRPr lang="en-US" dirty="0"/>
          </a:p>
        </p:txBody>
      </p:sp>
    </p:spTree>
    <p:extLst>
      <p:ext uri="{BB962C8B-B14F-4D97-AF65-F5344CB8AC3E}">
        <p14:creationId xmlns:p14="http://schemas.microsoft.com/office/powerpoint/2010/main" val="2173210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Biblical Archaeology</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Value of Archaeology:  Only source of additional information</a:t>
            </a:r>
          </a:p>
          <a:p>
            <a:r>
              <a:rPr lang="en-US" dirty="0" smtClean="0"/>
              <a:t>What is it?  The excavation (digging up) of old remains to better understand the history and cultures of a site.</a:t>
            </a:r>
          </a:p>
          <a:p>
            <a:r>
              <a:rPr lang="en-US" dirty="0" smtClean="0"/>
              <a:t>It has to be done carefully, for you destroy your evidence as you go along.  </a:t>
            </a:r>
          </a:p>
          <a:p>
            <a:r>
              <a:rPr lang="en-US" dirty="0" smtClean="0"/>
              <a:t>Take meticulous notes, document through photos, drawings, charts etc.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dirty="0" smtClean="0"/>
              <a:t>Ancient cities were protected by a large outer wall.  These walls caused </a:t>
            </a:r>
            <a:r>
              <a:rPr lang="en-US" dirty="0" smtClean="0"/>
              <a:t>destroyed </a:t>
            </a:r>
            <a:r>
              <a:rPr lang="en-US" dirty="0" smtClean="0"/>
              <a:t>&amp; abandoned materials of a city to remain trapped.</a:t>
            </a:r>
          </a:p>
          <a:p>
            <a:r>
              <a:rPr lang="en-US" dirty="0" smtClean="0"/>
              <a:t>Materials were reused or buried and new cities were built on top of the old ruins.</a:t>
            </a:r>
          </a:p>
          <a:p>
            <a:r>
              <a:rPr lang="en-US" dirty="0" smtClean="0"/>
              <a:t>The result, after many centuries, is a “Tel” – meaning “ruin</a:t>
            </a:r>
            <a:r>
              <a:rPr lang="en-US" dirty="0" smtClean="0"/>
              <a:t>”- </a:t>
            </a:r>
            <a:r>
              <a:rPr lang="en-US" dirty="0" smtClean="0"/>
              <a:t>a big, artificial hill, which is a series of stratified levels of habitation.  Most Biblical archaeology involves excavating tels.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l 1.png"/>
          <p:cNvPicPr>
            <a:picLocks noGrp="1" noChangeAspect="1"/>
          </p:cNvPicPr>
          <p:nvPr>
            <p:ph idx="1"/>
          </p:nvPr>
        </p:nvPicPr>
        <p:blipFill>
          <a:blip r:embed="rId3"/>
          <a:stretch>
            <a:fillRect/>
          </a:stretch>
        </p:blipFill>
        <p:spPr>
          <a:xfrm>
            <a:off x="685800" y="609600"/>
            <a:ext cx="8251548" cy="54864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l 4.jpg"/>
          <p:cNvPicPr>
            <a:picLocks noGrp="1" noChangeAspect="1"/>
          </p:cNvPicPr>
          <p:nvPr>
            <p:ph idx="1"/>
          </p:nvPr>
        </p:nvPicPr>
        <p:blipFill>
          <a:blip r:embed="rId3"/>
          <a:stretch>
            <a:fillRect/>
          </a:stretch>
        </p:blipFill>
        <p:spPr>
          <a:xfrm>
            <a:off x="2514600" y="381000"/>
            <a:ext cx="3937832" cy="59436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l 3.jpg"/>
          <p:cNvPicPr>
            <a:picLocks noGrp="1" noChangeAspect="1"/>
          </p:cNvPicPr>
          <p:nvPr>
            <p:ph idx="1"/>
          </p:nvPr>
        </p:nvPicPr>
        <p:blipFill>
          <a:blip r:embed="rId3"/>
          <a:stretch>
            <a:fillRect/>
          </a:stretch>
        </p:blipFill>
        <p:spPr>
          <a:xfrm>
            <a:off x="685800" y="533400"/>
            <a:ext cx="7791830" cy="54864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el 2.jpg"/>
          <p:cNvPicPr>
            <a:picLocks noGrp="1" noChangeAspect="1"/>
          </p:cNvPicPr>
          <p:nvPr>
            <p:ph idx="1"/>
          </p:nvPr>
        </p:nvPicPr>
        <p:blipFill>
          <a:blip r:embed="rId3"/>
          <a:stretch>
            <a:fillRect/>
          </a:stretch>
        </p:blipFill>
        <p:spPr>
          <a:xfrm>
            <a:off x="457200" y="685800"/>
            <a:ext cx="8161762" cy="54864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Major Types of Excavation</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A Sounding – Pick a spot, dig a hole straight down until you reach bed-rock, quickly seeing what levels of history are there.</a:t>
            </a:r>
          </a:p>
          <a:p>
            <a:pPr marL="514350" indent="-514350">
              <a:buFont typeface="+mj-lt"/>
              <a:buAutoNum type="arabicPeriod"/>
            </a:pPr>
            <a:r>
              <a:rPr lang="en-US" dirty="0" smtClean="0"/>
              <a:t>A stepped trench – A ladder approach.  You expose the levels vertically and horizontally.</a:t>
            </a:r>
          </a:p>
          <a:p>
            <a:pPr marL="514350" indent="-514350">
              <a:buFont typeface="+mj-lt"/>
              <a:buAutoNum type="arabicPeriod"/>
            </a:pPr>
            <a:r>
              <a:rPr lang="en-US" dirty="0" smtClean="0"/>
              <a:t>Stratified </a:t>
            </a:r>
            <a:r>
              <a:rPr lang="en-US" dirty="0" smtClean="0"/>
              <a:t>Excavation – You work on the whole area at one time, starting at the top (the latest levels in history) and working down through more ancient levels.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rcRect l="4270" r="10552" b="50274"/>
          <a:stretch>
            <a:fillRect/>
          </a:stretch>
        </p:blipFill>
        <p:spPr bwMode="auto">
          <a:xfrm>
            <a:off x="228600" y="1371600"/>
            <a:ext cx="8714360" cy="393192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Archaeological Discoveries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Literature – Writing on clay tablets (cuneiform), papyrus, parchment or carvings on monuments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neiform 1.jpg"/>
          <p:cNvPicPr>
            <a:picLocks noGrp="1" noChangeAspect="1"/>
          </p:cNvPicPr>
          <p:nvPr>
            <p:ph idx="1"/>
          </p:nvPr>
        </p:nvPicPr>
        <p:blipFill>
          <a:blip r:embed="rId3"/>
          <a:stretch>
            <a:fillRect/>
          </a:stretch>
        </p:blipFill>
        <p:spPr>
          <a:xfrm>
            <a:off x="2209800" y="533400"/>
            <a:ext cx="4726988" cy="557784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neiform 2.jpg"/>
          <p:cNvPicPr>
            <a:picLocks noGrp="1" noChangeAspect="1"/>
          </p:cNvPicPr>
          <p:nvPr>
            <p:ph idx="1"/>
          </p:nvPr>
        </p:nvPicPr>
        <p:blipFill>
          <a:blip r:embed="rId3"/>
          <a:stretch>
            <a:fillRect/>
          </a:stretch>
        </p:blipFill>
        <p:spPr>
          <a:xfrm>
            <a:off x="2209800" y="762000"/>
            <a:ext cx="4719548" cy="512064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apyrus plant 1.jpg"/>
          <p:cNvPicPr>
            <a:picLocks noGrp="1" noChangeAspect="1"/>
          </p:cNvPicPr>
          <p:nvPr>
            <p:ph sz="half" idx="1"/>
          </p:nvPr>
        </p:nvPicPr>
        <p:blipFill>
          <a:blip r:embed="rId3"/>
          <a:stretch>
            <a:fillRect/>
          </a:stretch>
        </p:blipFill>
        <p:spPr>
          <a:xfrm>
            <a:off x="381000" y="1752600"/>
            <a:ext cx="4389120" cy="3583146"/>
          </a:xfrm>
        </p:spPr>
      </p:pic>
      <p:pic>
        <p:nvPicPr>
          <p:cNvPr id="6" name="Content Placeholder 5" descr="papyrus.gif"/>
          <p:cNvPicPr>
            <a:picLocks noGrp="1" noChangeAspect="1"/>
          </p:cNvPicPr>
          <p:nvPr>
            <p:ph sz="half" idx="2"/>
          </p:nvPr>
        </p:nvPicPr>
        <p:blipFill>
          <a:blip r:embed="rId4"/>
          <a:stretch>
            <a:fillRect/>
          </a:stretch>
        </p:blipFill>
        <p:spPr>
          <a:xfrm>
            <a:off x="5125662" y="1825625"/>
            <a:ext cx="2893176" cy="4351338"/>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archment 1.jpg"/>
          <p:cNvPicPr>
            <a:picLocks noGrp="1" noChangeAspect="1"/>
          </p:cNvPicPr>
          <p:nvPr>
            <p:ph idx="1"/>
          </p:nvPr>
        </p:nvPicPr>
        <p:blipFill>
          <a:blip r:embed="rId3"/>
          <a:stretch>
            <a:fillRect/>
          </a:stretch>
        </p:blipFill>
        <p:spPr>
          <a:xfrm>
            <a:off x="2209800" y="838200"/>
            <a:ext cx="4433655" cy="50292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Physical Items</a:t>
            </a:r>
            <a:endParaRPr lang="en-US" dirty="0"/>
          </a:p>
        </p:txBody>
      </p:sp>
      <p:pic>
        <p:nvPicPr>
          <p:cNvPr id="4" name="Content Placeholder 3" descr="artifacts from tombs 1.jpg"/>
          <p:cNvPicPr>
            <a:picLocks noGrp="1" noChangeAspect="1"/>
          </p:cNvPicPr>
          <p:nvPr>
            <p:ph idx="1"/>
          </p:nvPr>
        </p:nvPicPr>
        <p:blipFill>
          <a:blip r:embed="rId3"/>
          <a:stretch>
            <a:fillRect/>
          </a:stretch>
        </p:blipFill>
        <p:spPr>
          <a:xfrm>
            <a:off x="1671108" y="1825625"/>
            <a:ext cx="5801784" cy="4351338"/>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sts 1.jpg"/>
          <p:cNvPicPr>
            <a:picLocks noGrp="1" noChangeAspect="1"/>
          </p:cNvPicPr>
          <p:nvPr>
            <p:ph sz="half" idx="1"/>
          </p:nvPr>
        </p:nvPicPr>
        <p:blipFill>
          <a:blip r:embed="rId3"/>
          <a:stretch>
            <a:fillRect/>
          </a:stretch>
        </p:blipFill>
        <p:spPr>
          <a:xfrm>
            <a:off x="838200" y="1143000"/>
            <a:ext cx="3396260" cy="4525963"/>
          </a:xfrm>
        </p:spPr>
      </p:pic>
      <p:pic>
        <p:nvPicPr>
          <p:cNvPr id="6" name="Content Placeholder 5" descr="oil lamps 3.jpg"/>
          <p:cNvPicPr>
            <a:picLocks noGrp="1" noChangeAspect="1"/>
          </p:cNvPicPr>
          <p:nvPr>
            <p:ph sz="half" idx="2"/>
          </p:nvPr>
        </p:nvPicPr>
        <p:blipFill>
          <a:blip r:embed="rId4"/>
          <a:stretch>
            <a:fillRect/>
          </a:stretch>
        </p:blipFill>
        <p:spPr>
          <a:xfrm>
            <a:off x="4648200" y="1676400"/>
            <a:ext cx="4147766" cy="310896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oil lamps 2.jpg"/>
          <p:cNvPicPr>
            <a:picLocks noGrp="1" noChangeAspect="1"/>
          </p:cNvPicPr>
          <p:nvPr>
            <p:ph sz="half" idx="1"/>
          </p:nvPr>
        </p:nvPicPr>
        <p:blipFill>
          <a:blip r:embed="rId3"/>
          <a:stretch>
            <a:fillRect/>
          </a:stretch>
        </p:blipFill>
        <p:spPr>
          <a:xfrm>
            <a:off x="381000" y="2057400"/>
            <a:ext cx="3781787" cy="2834640"/>
          </a:xfrm>
        </p:spPr>
      </p:pic>
      <p:pic>
        <p:nvPicPr>
          <p:cNvPr id="6" name="Content Placeholder 5" descr="oil lamps 4.jpg"/>
          <p:cNvPicPr>
            <a:picLocks noGrp="1" noChangeAspect="1"/>
          </p:cNvPicPr>
          <p:nvPr>
            <p:ph sz="half" idx="2"/>
          </p:nvPr>
        </p:nvPicPr>
        <p:blipFill>
          <a:blip r:embed="rId4"/>
          <a:stretch>
            <a:fillRect/>
          </a:stretch>
        </p:blipFill>
        <p:spPr>
          <a:xfrm>
            <a:off x="4800600" y="1447800"/>
            <a:ext cx="3944319" cy="36576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il lamps 1.jpg"/>
          <p:cNvPicPr>
            <a:picLocks noGrp="1" noChangeAspect="1"/>
          </p:cNvPicPr>
          <p:nvPr>
            <p:ph idx="1"/>
          </p:nvPr>
        </p:nvPicPr>
        <p:blipFill>
          <a:blip r:embed="rId2"/>
          <a:stretch>
            <a:fillRect/>
          </a:stretch>
        </p:blipFill>
        <p:spPr>
          <a:xfrm>
            <a:off x="381000" y="1828800"/>
            <a:ext cx="8229600" cy="303550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Pottery</a:t>
            </a:r>
            <a:endParaRPr lang="en-US" dirty="0"/>
          </a:p>
        </p:txBody>
      </p:sp>
      <p:pic>
        <p:nvPicPr>
          <p:cNvPr id="4" name="Content Placeholder 3" descr="potsherds 1.jpg"/>
          <p:cNvPicPr>
            <a:picLocks noGrp="1" noChangeAspect="1"/>
          </p:cNvPicPr>
          <p:nvPr>
            <p:ph idx="1"/>
          </p:nvPr>
        </p:nvPicPr>
        <p:blipFill>
          <a:blip r:embed="rId3"/>
          <a:stretch>
            <a:fillRect/>
          </a:stretch>
        </p:blipFill>
        <p:spPr>
          <a:xfrm>
            <a:off x="2743200" y="2775998"/>
            <a:ext cx="3657600" cy="245059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otsherds 2.jpg"/>
          <p:cNvPicPr>
            <a:picLocks noGrp="1" noChangeAspect="1"/>
          </p:cNvPicPr>
          <p:nvPr>
            <p:ph sz="half" idx="1"/>
          </p:nvPr>
        </p:nvPicPr>
        <p:blipFill>
          <a:blip r:embed="rId3"/>
          <a:stretch>
            <a:fillRect/>
          </a:stretch>
        </p:blipFill>
        <p:spPr>
          <a:xfrm>
            <a:off x="628650" y="2292810"/>
            <a:ext cx="3886200" cy="3416968"/>
          </a:xfrm>
        </p:spPr>
      </p:pic>
      <p:pic>
        <p:nvPicPr>
          <p:cNvPr id="6" name="Content Placeholder 5" descr="potsherds 3.jpg"/>
          <p:cNvPicPr>
            <a:picLocks noGrp="1" noChangeAspect="1"/>
          </p:cNvPicPr>
          <p:nvPr>
            <p:ph sz="half" idx="2"/>
          </p:nvPr>
        </p:nvPicPr>
        <p:blipFill>
          <a:blip r:embed="rId4"/>
          <a:stretch>
            <a:fillRect/>
          </a:stretch>
        </p:blipFill>
        <p:spPr>
          <a:xfrm>
            <a:off x="4495800" y="2133600"/>
            <a:ext cx="4342791" cy="329184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ottery 5.jpg"/>
          <p:cNvPicPr>
            <a:picLocks noGrp="1" noChangeAspect="1"/>
          </p:cNvPicPr>
          <p:nvPr>
            <p:ph sz="half" idx="1"/>
          </p:nvPr>
        </p:nvPicPr>
        <p:blipFill>
          <a:blip r:embed="rId3"/>
          <a:stretch>
            <a:fillRect/>
          </a:stretch>
        </p:blipFill>
        <p:spPr>
          <a:xfrm>
            <a:off x="533400" y="1752600"/>
            <a:ext cx="3547985" cy="3749040"/>
          </a:xfrm>
        </p:spPr>
      </p:pic>
      <p:pic>
        <p:nvPicPr>
          <p:cNvPr id="6" name="Content Placeholder 5" descr="pottery 6.jpg"/>
          <p:cNvPicPr>
            <a:picLocks noGrp="1" noChangeAspect="1"/>
          </p:cNvPicPr>
          <p:nvPr>
            <p:ph sz="half" idx="2"/>
          </p:nvPr>
        </p:nvPicPr>
        <p:blipFill>
          <a:blip r:embed="rId4"/>
          <a:stretch>
            <a:fillRect/>
          </a:stretch>
        </p:blipFill>
        <p:spPr>
          <a:xfrm>
            <a:off x="4572000" y="1828800"/>
            <a:ext cx="4038600" cy="3682614"/>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otterty 1.jpg"/>
          <p:cNvPicPr>
            <a:picLocks noGrp="1" noChangeAspect="1"/>
          </p:cNvPicPr>
          <p:nvPr>
            <p:ph sz="half" idx="1"/>
          </p:nvPr>
        </p:nvPicPr>
        <p:blipFill>
          <a:blip r:embed="rId3"/>
          <a:stretch>
            <a:fillRect/>
          </a:stretch>
        </p:blipFill>
        <p:spPr>
          <a:xfrm>
            <a:off x="2438400" y="381000"/>
            <a:ext cx="4038600" cy="2094852"/>
          </a:xfrm>
        </p:spPr>
      </p:pic>
      <p:pic>
        <p:nvPicPr>
          <p:cNvPr id="6" name="Content Placeholder 5" descr="pottery 7.jpg"/>
          <p:cNvPicPr>
            <a:picLocks noGrp="1" noChangeAspect="1"/>
          </p:cNvPicPr>
          <p:nvPr>
            <p:ph sz="half" idx="2"/>
          </p:nvPr>
        </p:nvPicPr>
        <p:blipFill>
          <a:blip r:embed="rId4"/>
          <a:srcRect l="6125" r="6593"/>
          <a:stretch>
            <a:fillRect/>
          </a:stretch>
        </p:blipFill>
        <p:spPr>
          <a:xfrm>
            <a:off x="2286000" y="2895600"/>
            <a:ext cx="4343400" cy="36576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ttery 3.jpg"/>
          <p:cNvPicPr>
            <a:picLocks noGrp="1" noChangeAspect="1"/>
          </p:cNvPicPr>
          <p:nvPr>
            <p:ph idx="1"/>
          </p:nvPr>
        </p:nvPicPr>
        <p:blipFill>
          <a:blip r:embed="rId2"/>
          <a:stretch>
            <a:fillRect/>
          </a:stretch>
        </p:blipFill>
        <p:spPr>
          <a:xfrm>
            <a:off x="457200" y="914400"/>
            <a:ext cx="7792937" cy="438912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ttery 8.gif"/>
          <p:cNvPicPr>
            <a:picLocks noGrp="1" noChangeAspect="1"/>
          </p:cNvPicPr>
          <p:nvPr>
            <p:ph idx="1"/>
          </p:nvPr>
        </p:nvPicPr>
        <p:blipFill>
          <a:blip r:embed="rId3"/>
          <a:stretch>
            <a:fillRect/>
          </a:stretch>
        </p:blipFill>
        <p:spPr>
          <a:xfrm>
            <a:off x="1676400" y="533400"/>
            <a:ext cx="6021096" cy="54864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ttery 10.jpg"/>
          <p:cNvPicPr>
            <a:picLocks noGrp="1" noChangeAspect="1"/>
          </p:cNvPicPr>
          <p:nvPr>
            <p:ph idx="1"/>
          </p:nvPr>
        </p:nvPicPr>
        <p:blipFill>
          <a:blip r:embed="rId2"/>
          <a:stretch>
            <a:fillRect/>
          </a:stretch>
        </p:blipFill>
        <p:spPr>
          <a:xfrm>
            <a:off x="1524000" y="838200"/>
            <a:ext cx="5280160" cy="45720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Pottery follows the laws of fashion and is the most important item for dating in Near Eastern Studies.</a:t>
            </a:r>
          </a:p>
          <a:p>
            <a:r>
              <a:rPr lang="en-US" dirty="0" smtClean="0"/>
              <a:t>Reading Pottery for dating is accurate to within plus or minus 50 years.</a:t>
            </a:r>
          </a:p>
          <a:p>
            <a:r>
              <a:rPr lang="en-US" dirty="0" smtClean="0"/>
              <a:t>Carbon 15 Dating has some discrepancies, and since it dates carbon, you have to find something that used to be living to do this (wood etc.), which is unusual to find in these excavations.  Also, wood etc. can be moved and used by one culture to the next.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Building Remains</a:t>
            </a:r>
            <a:endParaRPr lang="en-US" dirty="0"/>
          </a:p>
        </p:txBody>
      </p:sp>
      <p:sp>
        <p:nvSpPr>
          <p:cNvPr id="3" name="Content Placeholder 2"/>
          <p:cNvSpPr>
            <a:spLocks noGrp="1"/>
          </p:cNvSpPr>
          <p:nvPr>
            <p:ph idx="1"/>
          </p:nvPr>
        </p:nvSpPr>
        <p:spPr/>
        <p:txBody>
          <a:bodyPr/>
          <a:lstStyle/>
          <a:p>
            <a:r>
              <a:rPr lang="en-US" dirty="0" smtClean="0"/>
              <a:t>Walls, gates, </a:t>
            </a:r>
            <a:r>
              <a:rPr lang="en-US" dirty="0" smtClean="0"/>
              <a:t>aqueducts </a:t>
            </a:r>
            <a:r>
              <a:rPr lang="en-US" dirty="0" smtClean="0"/>
              <a:t>etc.</a:t>
            </a:r>
          </a:p>
          <a:p>
            <a:r>
              <a:rPr lang="en-US" dirty="0" smtClean="0"/>
              <a:t>You can date a buildings remains by the pottery</a:t>
            </a:r>
          </a:p>
          <a:p>
            <a:r>
              <a:rPr lang="en-US" dirty="0" smtClean="0"/>
              <a:t>By these remains you can learn about the people’s religion, politics, living conditions etc.</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xcavation 10.jpg"/>
          <p:cNvPicPr>
            <a:picLocks noGrp="1" noChangeAspect="1"/>
          </p:cNvPicPr>
          <p:nvPr>
            <p:ph idx="1"/>
          </p:nvPr>
        </p:nvPicPr>
        <p:blipFill>
          <a:blip r:embed="rId3"/>
          <a:stretch>
            <a:fillRect/>
          </a:stretch>
        </p:blipFill>
        <p:spPr>
          <a:xfrm>
            <a:off x="914400" y="990600"/>
            <a:ext cx="6775164" cy="45720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xcavation 1.jpg"/>
          <p:cNvPicPr>
            <a:picLocks noGrp="1" noChangeAspect="1"/>
          </p:cNvPicPr>
          <p:nvPr>
            <p:ph idx="1"/>
          </p:nvPr>
        </p:nvPicPr>
        <p:blipFill>
          <a:blip r:embed="rId3"/>
          <a:stretch>
            <a:fillRect/>
          </a:stretch>
        </p:blipFill>
        <p:spPr>
          <a:xfrm>
            <a:off x="762000" y="990600"/>
            <a:ext cx="7601928" cy="50292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xcavation 5.jpg"/>
          <p:cNvPicPr>
            <a:picLocks noGrp="1" noChangeAspect="1"/>
          </p:cNvPicPr>
          <p:nvPr>
            <p:ph idx="1"/>
          </p:nvPr>
        </p:nvPicPr>
        <p:blipFill>
          <a:blip r:embed="rId3"/>
          <a:stretch>
            <a:fillRect/>
          </a:stretch>
        </p:blipFill>
        <p:spPr>
          <a:xfrm>
            <a:off x="685800" y="685800"/>
            <a:ext cx="7565267" cy="512064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lumns 2.png"/>
          <p:cNvPicPr>
            <a:picLocks noGrp="1" noChangeAspect="1"/>
          </p:cNvPicPr>
          <p:nvPr>
            <p:ph idx="1"/>
          </p:nvPr>
        </p:nvPicPr>
        <p:blipFill>
          <a:blip r:embed="rId3"/>
          <a:stretch>
            <a:fillRect/>
          </a:stretch>
        </p:blipFill>
        <p:spPr>
          <a:xfrm>
            <a:off x="685800" y="1066800"/>
            <a:ext cx="7426392" cy="4937760"/>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lumns 3.png"/>
          <p:cNvPicPr>
            <a:picLocks noGrp="1" noChangeAspect="1"/>
          </p:cNvPicPr>
          <p:nvPr>
            <p:ph idx="1"/>
          </p:nvPr>
        </p:nvPicPr>
        <p:blipFill>
          <a:blip r:embed="rId3"/>
          <a:stretch>
            <a:fillRect/>
          </a:stretch>
        </p:blipFill>
        <p:spPr>
          <a:xfrm>
            <a:off x="1066800" y="990600"/>
            <a:ext cx="7294038" cy="50292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ll 2.jpg"/>
          <p:cNvPicPr>
            <a:picLocks noGrp="1" noChangeAspect="1"/>
          </p:cNvPicPr>
          <p:nvPr>
            <p:ph idx="1"/>
          </p:nvPr>
        </p:nvPicPr>
        <p:blipFill>
          <a:blip r:embed="rId3"/>
          <a:stretch>
            <a:fillRect/>
          </a:stretch>
        </p:blipFill>
        <p:spPr>
          <a:xfrm>
            <a:off x="914400" y="914400"/>
            <a:ext cx="7496448" cy="50292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ombs 1.jpg"/>
          <p:cNvPicPr>
            <a:picLocks noGrp="1" noChangeAspect="1"/>
          </p:cNvPicPr>
          <p:nvPr>
            <p:ph idx="1"/>
          </p:nvPr>
        </p:nvPicPr>
        <p:blipFill rotWithShape="1">
          <a:blip r:embed="rId3"/>
          <a:srcRect b="11111"/>
          <a:stretch/>
        </p:blipFill>
        <p:spPr>
          <a:xfrm>
            <a:off x="990600" y="838200"/>
            <a:ext cx="7315200" cy="4876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ombs 3.jpg"/>
          <p:cNvPicPr>
            <a:picLocks noGrp="1" noChangeAspect="1"/>
          </p:cNvPicPr>
          <p:nvPr>
            <p:ph idx="1"/>
          </p:nvPr>
        </p:nvPicPr>
        <p:blipFill>
          <a:blip r:embed="rId3"/>
          <a:stretch>
            <a:fillRect/>
          </a:stretch>
        </p:blipFill>
        <p:spPr>
          <a:xfrm>
            <a:off x="228600" y="381000"/>
            <a:ext cx="8392199" cy="54864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iles 1.jpg"/>
          <p:cNvPicPr>
            <a:picLocks noGrp="1" noChangeAspect="1"/>
          </p:cNvPicPr>
          <p:nvPr>
            <p:ph idx="1"/>
          </p:nvPr>
        </p:nvPicPr>
        <p:blipFill>
          <a:blip r:embed="rId3"/>
          <a:stretch>
            <a:fillRect/>
          </a:stretch>
        </p:blipFill>
        <p:spPr>
          <a:xfrm>
            <a:off x="2286000" y="457200"/>
            <a:ext cx="4022065" cy="594360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saic 3.jpg"/>
          <p:cNvPicPr>
            <a:picLocks noGrp="1" noChangeAspect="1"/>
          </p:cNvPicPr>
          <p:nvPr>
            <p:ph idx="1"/>
          </p:nvPr>
        </p:nvPicPr>
        <p:blipFill>
          <a:blip r:embed="rId3"/>
          <a:stretch>
            <a:fillRect/>
          </a:stretch>
        </p:blipFill>
        <p:spPr>
          <a:xfrm>
            <a:off x="228600" y="609600"/>
            <a:ext cx="8653600" cy="5943600"/>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saic 2.jpg"/>
          <p:cNvPicPr>
            <a:picLocks noGrp="1" noChangeAspect="1"/>
          </p:cNvPicPr>
          <p:nvPr>
            <p:ph idx="1"/>
          </p:nvPr>
        </p:nvPicPr>
        <p:blipFill>
          <a:blip r:embed="rId2"/>
          <a:stretch>
            <a:fillRect/>
          </a:stretch>
        </p:blipFill>
        <p:spPr>
          <a:xfrm>
            <a:off x="228600" y="609600"/>
            <a:ext cx="8721139" cy="594360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osaic 1.jpg"/>
          <p:cNvPicPr>
            <a:picLocks noGrp="1" noChangeAspect="1"/>
          </p:cNvPicPr>
          <p:nvPr>
            <p:ph idx="1"/>
          </p:nvPr>
        </p:nvPicPr>
        <p:blipFill>
          <a:blip r:embed="rId2"/>
          <a:stretch>
            <a:fillRect/>
          </a:stretch>
        </p:blipFill>
        <p:spPr>
          <a:xfrm>
            <a:off x="304800" y="533400"/>
            <a:ext cx="8251548" cy="54864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Bible in History</a:t>
            </a:r>
            <a:endParaRPr lang="en-US" dirty="0"/>
          </a:p>
        </p:txBody>
      </p:sp>
      <p:sp>
        <p:nvSpPr>
          <p:cNvPr id="3" name="Content Placeholder 2"/>
          <p:cNvSpPr>
            <a:spLocks noGrp="1"/>
          </p:cNvSpPr>
          <p:nvPr>
            <p:ph idx="1"/>
          </p:nvPr>
        </p:nvSpPr>
        <p:spPr/>
        <p:txBody>
          <a:bodyPr/>
          <a:lstStyle/>
          <a:p>
            <a:r>
              <a:rPr lang="en-US" dirty="0" smtClean="0"/>
              <a:t>2,000 BC		Abraham</a:t>
            </a:r>
          </a:p>
          <a:p>
            <a:r>
              <a:rPr lang="en-US" dirty="0" smtClean="0"/>
              <a:t>3,000 BC		Writing Invented</a:t>
            </a:r>
          </a:p>
          <a:p>
            <a:r>
              <a:rPr lang="en-US" dirty="0" smtClean="0"/>
              <a:t>5,000 BC		Pottery Invented</a:t>
            </a:r>
          </a:p>
          <a:p>
            <a:r>
              <a:rPr lang="en-US" dirty="0" smtClean="0"/>
              <a:t>7,000 BC		Neolithic Jericho</a:t>
            </a:r>
          </a:p>
          <a:p>
            <a:r>
              <a:rPr lang="en-US" dirty="0" smtClean="0"/>
              <a:t>10,000 BC	Last Ice Age</a:t>
            </a:r>
          </a:p>
          <a:p>
            <a:r>
              <a:rPr lang="en-US" dirty="0" smtClean="0"/>
              <a:t>250,000 BC (?) Stone Age</a:t>
            </a:r>
          </a:p>
          <a:p>
            <a:pPr>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r>
              <a:rPr lang="en-US" dirty="0" smtClean="0"/>
              <a:t>Where archaeology intersects with Biblical History it tends to be very favorable to the Bible, i.e. names of cities, kings, neighbors.  It supports the Bible’s history &amp; stories.</a:t>
            </a:r>
          </a:p>
          <a:p>
            <a:r>
              <a:rPr lang="en-US" dirty="0" smtClean="0"/>
              <a:t>If I am willing to accept the secular scientific means of archaeology to support &amp; understand Scripture, I need to be open to accept what archaeology says about other time periods and places outside the Biblical history.</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Biblical history is NOT at the dawn of human civilization, but late.</a:t>
            </a:r>
          </a:p>
          <a:p>
            <a:r>
              <a:rPr lang="en-US" dirty="0" smtClean="0"/>
              <a:t>Abraham was rural, but not primitive; he was interacting with a complicated world of governments, laws, commerce, languages, treaties etc.</a:t>
            </a:r>
          </a:p>
          <a:p>
            <a:r>
              <a:rPr lang="en-US" dirty="0" smtClean="0"/>
              <a:t>The Biblical story is late in the history of humanity, but this does not falsify anything in the Bible; it assumes all these other cultures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296</TotalTime>
  <Words>2424</Words>
  <Application>Microsoft Office PowerPoint</Application>
  <PresentationFormat>On-screen Show (4:3)</PresentationFormat>
  <Paragraphs>101</Paragraphs>
  <Slides>42</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Biblical Archaeology</vt:lpstr>
      <vt:lpstr>PowerPoint Presentation</vt:lpstr>
      <vt:lpstr>PowerPoint Presentation</vt:lpstr>
      <vt:lpstr>PowerPoint Presentation</vt:lpstr>
      <vt:lpstr>PowerPoint Presentation</vt:lpstr>
      <vt:lpstr>PowerPoint Presentation</vt:lpstr>
      <vt:lpstr>PowerPoint Presentation</vt:lpstr>
      <vt:lpstr>3 Major Types of Excavation</vt:lpstr>
      <vt:lpstr>PowerPoint Presentation</vt:lpstr>
      <vt:lpstr>Archaeological Discoveries</vt:lpstr>
      <vt:lpstr>PowerPoint Presentation</vt:lpstr>
      <vt:lpstr>PowerPoint Presentation</vt:lpstr>
      <vt:lpstr>PowerPoint Presentation</vt:lpstr>
      <vt:lpstr>PowerPoint Presentation</vt:lpstr>
      <vt:lpstr>2. Physical Items</vt:lpstr>
      <vt:lpstr>PowerPoint Presentation</vt:lpstr>
      <vt:lpstr>PowerPoint Presentation</vt:lpstr>
      <vt:lpstr>PowerPoint Presentation</vt:lpstr>
      <vt:lpstr>3. Pottery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Building Remains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Bible in History</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Archaeology</dc:title>
  <dc:creator>Bruce.Peffer</dc:creator>
  <cp:lastModifiedBy>bruce peffer</cp:lastModifiedBy>
  <cp:revision>34</cp:revision>
  <dcterms:created xsi:type="dcterms:W3CDTF">2007-06-01T18:08:58Z</dcterms:created>
  <dcterms:modified xsi:type="dcterms:W3CDTF">2019-02-20T19:19:18Z</dcterms:modified>
</cp:coreProperties>
</file>